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63" r:id="rId3"/>
    <p:sldId id="264" r:id="rId4"/>
    <p:sldId id="265" r:id="rId5"/>
    <p:sldId id="266" r:id="rId6"/>
    <p:sldId id="257" r:id="rId7"/>
    <p:sldId id="258" r:id="rId8"/>
    <p:sldId id="259" r:id="rId9"/>
    <p:sldId id="260" r:id="rId10"/>
    <p:sldId id="261" r:id="rId11"/>
    <p:sldId id="262" r:id="rId12"/>
  </p:sldIdLst>
  <p:sldSz cx="9144000" cy="5143500" type="screen16x9"/>
  <p:notesSz cx="6858000" cy="9144000"/>
  <p:embeddedFontLst>
    <p:embeddedFont>
      <p:font typeface="Source Code Pro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0707" autoAdjust="0"/>
  </p:normalViewPr>
  <p:slideViewPr>
    <p:cSldViewPr snapToGrid="0">
      <p:cViewPr varScale="1">
        <p:scale>
          <a:sx n="136" d="100"/>
          <a:sy n="136" d="100"/>
        </p:scale>
        <p:origin x="-810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2434437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6f80d1f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6f80d1f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4925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c6f80d1ff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c6f80d1ff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3725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759908168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759908168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9347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59908168f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59908168f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63139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59908168f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59908168f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1168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c6f80d1ff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c6f80d1ff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325309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c6f80d1ff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c6f80d1ff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621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gradFill flip="none" rotWithShape="1">
          <a:gsLst>
            <a:gs pos="100000">
              <a:schemeClr val="tx1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2177775"/>
            <a:ext cx="8520600" cy="95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x-none" b="1" dirty="0" smtClean="0">
                <a:solidFill>
                  <a:sysClr val="windowText" lastClr="000000"/>
                </a:solidFill>
              </a:rPr>
              <a:t>Энесай групп</a:t>
            </a:r>
            <a:endParaRPr b="1" dirty="0">
              <a:solidFill>
                <a:sysClr val="windowText" lastClr="000000"/>
              </a:solidFill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3174450"/>
            <a:ext cx="8520600" cy="9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ysClr val="windowText" lastClr="000000"/>
                </a:solidFill>
              </a:rPr>
              <a:t>Ш</a:t>
            </a:r>
            <a:r>
              <a:rPr lang="x-none" dirty="0" smtClean="0">
                <a:solidFill>
                  <a:sysClr val="windowText" lastClr="000000"/>
                </a:solidFill>
              </a:rPr>
              <a:t>ерсть из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x-none" dirty="0" smtClean="0">
                <a:solidFill>
                  <a:sysClr val="windowText" lastClr="000000"/>
                </a:solidFill>
              </a:rPr>
              <a:t>Центральной Азии</a:t>
            </a:r>
            <a:endParaRPr dirty="0">
              <a:solidFill>
                <a:sysClr val="windowText" lastClr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51113" y="1144700"/>
            <a:ext cx="1641775" cy="1322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82" y="629227"/>
            <a:ext cx="8078484" cy="3885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4606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27" y="606972"/>
            <a:ext cx="7951516" cy="3909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8913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694285"/>
            <a:ext cx="2712279" cy="3865290"/>
          </a:xfrm>
        </p:spPr>
        <p:txBody>
          <a:bodyPr/>
          <a:lstStyle/>
          <a:p>
            <a:pPr algn="r"/>
            <a: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  <a:t/>
            </a:r>
            <a:b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</a:br>
            <a: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  <a:t/>
            </a:r>
            <a:b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</a:br>
            <a:r>
              <a:rPr lang="ru-RU" sz="2000" b="1" dirty="0">
                <a:solidFill>
                  <a:schemeClr val="bg2">
                    <a:lumMod val="75000"/>
                    <a:lumOff val="25000"/>
                  </a:schemeClr>
                </a:solidFill>
              </a:rPr>
              <a:t>Производственная мощность в сутки 7000 - 8000 кг готовой продукции</a:t>
            </a:r>
            <a: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  <a:t/>
            </a:r>
            <a:b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</a:br>
            <a: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  <a:t/>
            </a:r>
            <a:b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</a:br>
            <a: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  <a:t/>
            </a:r>
            <a:b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</a:br>
            <a:r>
              <a:rPr lang="x-none" sz="2000" dirty="0">
                <a:solidFill>
                  <a:schemeClr val="bg2">
                    <a:lumMod val="75000"/>
                    <a:lumOff val="25000"/>
                  </a:schemeClr>
                </a:solidFill>
              </a:rPr>
              <a:t>            </a:t>
            </a:r>
            <a:r>
              <a:rPr lang="x-none" sz="1600" i="1" dirty="0" smtClean="0">
                <a:solidFill>
                  <a:srgbClr val="FF0000"/>
                </a:solidFill>
              </a:rPr>
              <a:t>нажми на       картину</a:t>
            </a:r>
            <a:endParaRPr lang="en-US" sz="1600" i="1" dirty="0">
              <a:solidFill>
                <a:srgbClr val="FF0000"/>
              </a:solidFill>
            </a:endParaRPr>
          </a:p>
        </p:txBody>
      </p:sp>
      <p:pic>
        <p:nvPicPr>
          <p:cNvPr id="3" name="VID-20200718-WA000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V="1">
            <a:off x="3023979" y="694285"/>
            <a:ext cx="5399408" cy="386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90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699" y="1032641"/>
            <a:ext cx="1876801" cy="3350173"/>
          </a:xfrm>
        </p:spPr>
        <p:txBody>
          <a:bodyPr/>
          <a:lstStyle/>
          <a:p>
            <a:r>
              <a:rPr lang="x-none" sz="2400" b="1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Готовая продукция</a:t>
            </a:r>
            <a:endParaRPr lang="en-US" sz="2400" b="1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501" y="764628"/>
            <a:ext cx="6580469" cy="3728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2044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265500" y="1293475"/>
            <a:ext cx="4045200" cy="15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b="1" dirty="0">
                <a:solidFill>
                  <a:schemeClr val="bg1"/>
                </a:solidFill>
              </a:rPr>
              <a:t>Доступные сорта шерсти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9291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  <a:p>
            <a:pPr lvl="0" indent="0">
              <a:buNone/>
            </a:pPr>
            <a:r>
              <a:rPr lang="ru-RU" dirty="0">
                <a:solidFill>
                  <a:schemeClr val="lt2"/>
                </a:solidFill>
              </a:rPr>
              <a:t>58 (класс): 24,95–26,39 </a:t>
            </a:r>
            <a:r>
              <a:rPr lang="ru-RU" dirty="0" smtClean="0">
                <a:solidFill>
                  <a:schemeClr val="lt2"/>
                </a:solidFill>
              </a:rPr>
              <a:t>мкм</a:t>
            </a:r>
            <a:r>
              <a:rPr lang="x-none" dirty="0" smtClean="0">
                <a:solidFill>
                  <a:schemeClr val="lt2"/>
                </a:solidFill>
              </a:rPr>
              <a:t>  </a:t>
            </a:r>
            <a:r>
              <a:rPr lang="ru-RU" dirty="0" smtClean="0">
                <a:solidFill>
                  <a:schemeClr val="lt2"/>
                </a:solidFill>
              </a:rPr>
              <a:t>60 </a:t>
            </a:r>
            <a:r>
              <a:rPr lang="ru-RU" dirty="0">
                <a:solidFill>
                  <a:schemeClr val="lt2"/>
                </a:solidFill>
              </a:rPr>
              <a:t>(класс): 23,50-24,94 </a:t>
            </a:r>
            <a:r>
              <a:rPr lang="ru-RU" dirty="0" smtClean="0">
                <a:solidFill>
                  <a:schemeClr val="lt2"/>
                </a:solidFill>
              </a:rPr>
              <a:t>мкм</a:t>
            </a:r>
            <a:r>
              <a:rPr lang="x-none" dirty="0" smtClean="0">
                <a:solidFill>
                  <a:schemeClr val="lt2"/>
                </a:solidFill>
              </a:rPr>
              <a:t>   </a:t>
            </a:r>
            <a:r>
              <a:rPr lang="ru-RU" dirty="0" smtClean="0">
                <a:solidFill>
                  <a:schemeClr val="lt2"/>
                </a:solidFill>
              </a:rPr>
              <a:t>64 </a:t>
            </a:r>
            <a:r>
              <a:rPr lang="ru-RU" dirty="0">
                <a:solidFill>
                  <a:schemeClr val="lt2"/>
                </a:solidFill>
              </a:rPr>
              <a:t>(класс): 22,05–23,49 </a:t>
            </a:r>
            <a:r>
              <a:rPr lang="ru-RU" dirty="0" smtClean="0">
                <a:solidFill>
                  <a:schemeClr val="lt2"/>
                </a:solidFill>
              </a:rPr>
              <a:t>мкм</a:t>
            </a:r>
            <a:r>
              <a:rPr lang="x-none" dirty="0" smtClean="0">
                <a:solidFill>
                  <a:schemeClr val="lt2"/>
                </a:solidFill>
              </a:rPr>
              <a:t>   </a:t>
            </a:r>
            <a:r>
              <a:rPr lang="ru-RU" dirty="0" smtClean="0">
                <a:solidFill>
                  <a:schemeClr val="lt2"/>
                </a:solidFill>
              </a:rPr>
              <a:t>70 </a:t>
            </a:r>
            <a:r>
              <a:rPr lang="ru-RU" dirty="0">
                <a:solidFill>
                  <a:schemeClr val="lt2"/>
                </a:solidFill>
              </a:rPr>
              <a:t>(класс): </a:t>
            </a:r>
            <a:r>
              <a:rPr lang="ru-RU" dirty="0" smtClean="0">
                <a:solidFill>
                  <a:schemeClr val="lt2"/>
                </a:solidFill>
              </a:rPr>
              <a:t>20,60-22,04 </a:t>
            </a:r>
            <a:r>
              <a:rPr lang="ru-RU" dirty="0">
                <a:solidFill>
                  <a:schemeClr val="lt2"/>
                </a:solidFill>
              </a:rPr>
              <a:t>мкм</a:t>
            </a:r>
            <a:endParaRPr b="1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b="1" dirty="0"/>
          </a:p>
        </p:txBody>
      </p:sp>
      <p:sp>
        <p:nvSpPr>
          <p:cNvPr id="63" name="Google Shape;63;p14"/>
          <p:cNvSpPr txBox="1">
            <a:spLocks noGrp="1"/>
          </p:cNvSpPr>
          <p:nvPr>
            <p:ph type="subTitle" idx="1"/>
          </p:nvPr>
        </p:nvSpPr>
        <p:spPr>
          <a:xfrm>
            <a:off x="265500" y="3125400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-RU" dirty="0">
                <a:solidFill>
                  <a:schemeClr val="bg2">
                    <a:lumMod val="75000"/>
                    <a:lumOff val="25000"/>
                  </a:schemeClr>
                </a:solidFill>
              </a:rPr>
              <a:t>Класс и диаметр волокна в микронах (мкм)</a:t>
            </a:r>
            <a:r>
              <a:rPr lang="en" dirty="0"/>
              <a:t>	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70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-RU" dirty="0">
                <a:solidFill>
                  <a:schemeClr val="bg2">
                    <a:lumMod val="75000"/>
                    <a:lumOff val="25000"/>
                  </a:schemeClr>
                </a:solidFill>
              </a:rPr>
              <a:t>20,60–22,04 </a:t>
            </a:r>
            <a:r>
              <a:rPr lang="ru-RU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мкм</a:t>
            </a:r>
            <a:r>
              <a:rPr lang="x-none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                                 </a:t>
            </a:r>
            <a:r>
              <a:rPr lang="ru-RU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До </a:t>
            </a:r>
            <a:r>
              <a:rPr lang="ru-RU" dirty="0">
                <a:solidFill>
                  <a:schemeClr val="bg2">
                    <a:lumMod val="75000"/>
                    <a:lumOff val="25000"/>
                  </a:schemeClr>
                </a:solidFill>
              </a:rPr>
              <a:t>20 тонн в месяц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9500" y="724200"/>
            <a:ext cx="3836999" cy="37509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60-64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77" name="Google Shape;77;p16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-RU" dirty="0">
                <a:solidFill>
                  <a:schemeClr val="bg2">
                    <a:lumMod val="75000"/>
                    <a:lumOff val="25000"/>
                  </a:schemeClr>
                </a:solidFill>
              </a:rPr>
              <a:t>22,05-24,94 </a:t>
            </a:r>
            <a:r>
              <a:rPr lang="ru-RU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мкм</a:t>
            </a:r>
            <a:r>
              <a:rPr lang="x-none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                                    </a:t>
            </a:r>
            <a:r>
              <a:rPr lang="ru-RU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До </a:t>
            </a:r>
            <a:r>
              <a:rPr lang="ru-RU" dirty="0">
                <a:solidFill>
                  <a:schemeClr val="bg2">
                    <a:lumMod val="75000"/>
                    <a:lumOff val="25000"/>
                  </a:schemeClr>
                </a:solidFill>
              </a:rPr>
              <a:t>100 тонн в месяц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79" name="Google Shape;79;p16"/>
          <p:cNvPicPr preferRelativeResize="0"/>
          <p:nvPr/>
        </p:nvPicPr>
        <p:blipFill rotWithShape="1">
          <a:blip r:embed="rId3">
            <a:alphaModFix/>
          </a:blip>
          <a:srcRect b="-9805"/>
          <a:stretch/>
        </p:blipFill>
        <p:spPr>
          <a:xfrm>
            <a:off x="4939500" y="724200"/>
            <a:ext cx="3836999" cy="4057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58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85" name="Google Shape;85;p17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-RU" dirty="0">
                <a:solidFill>
                  <a:schemeClr val="bg2">
                    <a:lumMod val="75000"/>
                    <a:lumOff val="25000"/>
                  </a:schemeClr>
                </a:solidFill>
              </a:rPr>
              <a:t>&gt; диаметр волокна 24,95 </a:t>
            </a:r>
            <a:r>
              <a:rPr lang="ru-RU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мкм</a:t>
            </a:r>
            <a:r>
              <a:rPr lang="x-none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      </a:t>
            </a:r>
            <a:r>
              <a:rPr lang="ru-RU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До </a:t>
            </a:r>
            <a:r>
              <a:rPr lang="ru-RU" dirty="0">
                <a:solidFill>
                  <a:schemeClr val="bg2">
                    <a:lumMod val="75000"/>
                    <a:lumOff val="25000"/>
                  </a:schemeClr>
                </a:solidFill>
              </a:rPr>
              <a:t>500 тонн в месяц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7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87" name="Google Shape;8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9500" y="724200"/>
            <a:ext cx="3837000" cy="3695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" name="Google Shape;92;p18"/>
          <p:cNvCxnSpPr/>
          <p:nvPr/>
        </p:nvCxnSpPr>
        <p:spPr>
          <a:xfrm>
            <a:off x="-6875" y="2900700"/>
            <a:ext cx="91509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239269" y="2498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bg1"/>
                </a:solidFill>
              </a:rPr>
              <a:t>Продукты</a:t>
            </a:r>
            <a:endParaRPr b="1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1"/>
              </a:solidFill>
            </a:endParaRPr>
          </a:p>
        </p:txBody>
      </p:sp>
      <p:sp>
        <p:nvSpPr>
          <p:cNvPr id="94" name="Google Shape;94;p18"/>
          <p:cNvSpPr/>
          <p:nvPr/>
        </p:nvSpPr>
        <p:spPr>
          <a:xfrm>
            <a:off x="421176" y="2235693"/>
            <a:ext cx="1329900" cy="1329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8"/>
          <p:cNvSpPr txBox="1"/>
          <p:nvPr/>
        </p:nvSpPr>
        <p:spPr>
          <a:xfrm>
            <a:off x="311700" y="2596750"/>
            <a:ext cx="1545888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1800" dirty="0" smtClean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Кашемировая шерсть</a:t>
            </a:r>
            <a:endParaRPr sz="1800" dirty="0">
              <a:solidFill>
                <a:schemeClr val="l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96" name="Google Shape;96;p18"/>
          <p:cNvSpPr/>
          <p:nvPr/>
        </p:nvSpPr>
        <p:spPr>
          <a:xfrm>
            <a:off x="2253122" y="1423415"/>
            <a:ext cx="2954700" cy="29547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8"/>
          <p:cNvSpPr txBox="1"/>
          <p:nvPr/>
        </p:nvSpPr>
        <p:spPr>
          <a:xfrm>
            <a:off x="2253125" y="2596750"/>
            <a:ext cx="29547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 smtClean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М</a:t>
            </a:r>
            <a:r>
              <a:rPr lang="x-none" sz="3000" dirty="0" smtClean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ериносовая шерсть</a:t>
            </a:r>
            <a:endParaRPr sz="3000" dirty="0">
              <a:solidFill>
                <a:schemeClr val="l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98" name="Google Shape;98;p18"/>
          <p:cNvSpPr/>
          <p:nvPr/>
        </p:nvSpPr>
        <p:spPr>
          <a:xfrm>
            <a:off x="5709626" y="2147440"/>
            <a:ext cx="1506600" cy="1506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18"/>
          <p:cNvSpPr txBox="1"/>
          <p:nvPr/>
        </p:nvSpPr>
        <p:spPr>
          <a:xfrm>
            <a:off x="5709825" y="2596750"/>
            <a:ext cx="1506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Т</a:t>
            </a:r>
            <a:r>
              <a:rPr lang="x-none" sz="1800" dirty="0" smtClean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опс</a:t>
            </a:r>
            <a:endParaRPr sz="1800" dirty="0">
              <a:solidFill>
                <a:schemeClr val="l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00" name="Google Shape;100;p18"/>
          <p:cNvSpPr/>
          <p:nvPr/>
        </p:nvSpPr>
        <p:spPr>
          <a:xfrm>
            <a:off x="7718079" y="2394636"/>
            <a:ext cx="1012500" cy="1012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8"/>
          <p:cNvSpPr txBox="1"/>
          <p:nvPr/>
        </p:nvSpPr>
        <p:spPr>
          <a:xfrm>
            <a:off x="7718425" y="2596750"/>
            <a:ext cx="10125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1500" dirty="0" smtClean="0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Фетр</a:t>
            </a:r>
            <a:endParaRPr sz="1500" dirty="0">
              <a:solidFill>
                <a:schemeClr val="l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x-none" b="1" dirty="0" smtClean="0">
                <a:solidFill>
                  <a:schemeClr val="bg1"/>
                </a:solidFill>
              </a:rPr>
              <a:t>Контакты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7" name="Google Shape;107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ru-RU" sz="1400" b="1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Эмиль Макеев</a:t>
            </a:r>
            <a:endParaRPr lang="x-none" sz="1400" b="1" dirty="0" smtClean="0">
              <a:solidFill>
                <a:schemeClr val="bg2">
                  <a:lumMod val="75000"/>
                  <a:lumOff val="25000"/>
                </a:schemeClr>
              </a:solidFill>
            </a:endParaRPr>
          </a:p>
          <a:p>
            <a:pPr marL="0" lvl="0" indent="0">
              <a:buNone/>
            </a:pPr>
            <a:r>
              <a:rPr lang="x-none" sz="1400" b="1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0" lvl="0" indent="0">
              <a:buNone/>
            </a:pPr>
            <a:r>
              <a:rPr lang="x-none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Генеральный Директор</a:t>
            </a:r>
          </a:p>
          <a:p>
            <a:pPr marL="0" lvl="0" indent="0">
              <a:buNone/>
            </a:pPr>
            <a:r>
              <a:rPr lang="ru-RU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+996</a:t>
            </a:r>
            <a:r>
              <a:rPr lang="x-none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552</a:t>
            </a:r>
            <a:r>
              <a:rPr lang="x-none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527</a:t>
            </a:r>
            <a:r>
              <a:rPr lang="x-none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152</a:t>
            </a:r>
            <a:endParaRPr lang="x-none" sz="1400" dirty="0" smtClean="0">
              <a:solidFill>
                <a:schemeClr val="bg2">
                  <a:lumMod val="75000"/>
                  <a:lumOff val="25000"/>
                </a:schemeClr>
              </a:solidFill>
            </a:endParaRPr>
          </a:p>
          <a:p>
            <a:pPr marL="0" lvl="0" indent="0">
              <a:buNone/>
            </a:pPr>
            <a:r>
              <a:rPr lang="en-US" sz="1400" dirty="0">
                <a:solidFill>
                  <a:schemeClr val="bg2">
                    <a:lumMod val="75000"/>
                    <a:lumOff val="25000"/>
                  </a:schemeClr>
                </a:solidFill>
              </a:rPr>
              <a:t>enesaygroup@gmail.com</a:t>
            </a:r>
            <a:endParaRPr lang="x-none" sz="1400" dirty="0" smtClean="0">
              <a:solidFill>
                <a:schemeClr val="bg2">
                  <a:lumMod val="75000"/>
                  <a:lumOff val="25000"/>
                </a:schemeClr>
              </a:solidFill>
            </a:endParaRPr>
          </a:p>
          <a:p>
            <a:pPr marL="0" lvl="0" indent="0">
              <a:buNone/>
            </a:pPr>
            <a:endParaRPr lang="x-none" sz="1400" dirty="0">
              <a:solidFill>
                <a:schemeClr val="bg2">
                  <a:lumMod val="75000"/>
                  <a:lumOff val="25000"/>
                </a:schemeClr>
              </a:solidFill>
            </a:endParaRPr>
          </a:p>
          <a:p>
            <a:pPr marL="0" lvl="0" indent="0">
              <a:buNone/>
            </a:pPr>
            <a:endParaRPr sz="1400" dirty="0">
              <a:solidFill>
                <a:schemeClr val="bg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  <a:duotone>
              <a:prstClr val="black"/>
              <a:schemeClr val="bg2">
                <a:lumMod val="90000"/>
                <a:lumOff val="1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71175" y="677388"/>
            <a:ext cx="4702925" cy="3788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93</Words>
  <Application>Microsoft Office PowerPoint</Application>
  <PresentationFormat>Экран (16:9)</PresentationFormat>
  <Paragraphs>30</Paragraphs>
  <Slides>11</Slides>
  <Notes>7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Source Code Pro</vt:lpstr>
      <vt:lpstr>Simple Dark</vt:lpstr>
      <vt:lpstr>Энесай групп</vt:lpstr>
      <vt:lpstr>Презентация PowerPoint</vt:lpstr>
      <vt:lpstr>Презентация PowerPoint</vt:lpstr>
      <vt:lpstr>  Производственная мощность в сутки 7000 - 8000 кг готовой продукции               нажми на       картину</vt:lpstr>
      <vt:lpstr>Готовая продукция</vt:lpstr>
      <vt:lpstr>Доступные сорта шерсти</vt:lpstr>
      <vt:lpstr>70</vt:lpstr>
      <vt:lpstr>60-64</vt:lpstr>
      <vt:lpstr>58</vt:lpstr>
      <vt:lpstr>Продукты </vt:lpstr>
      <vt:lpstr>Контакты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Enesay Group</dc:title>
  <dc:creator>Кумюшай Суюмбаева</dc:creator>
  <cp:lastModifiedBy>Жучкова Ульяна Игоревна</cp:lastModifiedBy>
  <cp:revision>32</cp:revision>
  <dcterms:modified xsi:type="dcterms:W3CDTF">2022-07-06T13:15:52Z</dcterms:modified>
</cp:coreProperties>
</file>